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58" r:id="rId6"/>
    <p:sldId id="262" r:id="rId7"/>
    <p:sldId id="280" r:id="rId8"/>
    <p:sldId id="279" r:id="rId9"/>
    <p:sldId id="275" r:id="rId10"/>
    <p:sldId id="273" r:id="rId11"/>
    <p:sldId id="278" r:id="rId12"/>
    <p:sldId id="265" r:id="rId13"/>
    <p:sldId id="268" r:id="rId14"/>
    <p:sldId id="269" r:id="rId15"/>
    <p:sldId id="267" r:id="rId16"/>
    <p:sldId id="281" r:id="rId17"/>
    <p:sldId id="283" r:id="rId18"/>
    <p:sldId id="284" r:id="rId19"/>
    <p:sldId id="282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посещение фильмов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простмотра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РЕДКО</c:v>
                </c:pt>
                <c:pt idx="1">
                  <c:v>1 раз в месяц</c:v>
                </c:pt>
                <c:pt idx="2">
                  <c:v>смотрю все новинки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применение дизенфекции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плохое самочувствие</c:v>
                </c:pt>
              </c:strCache>
            </c:strRef>
          </c:tx>
          <c:explosion val="2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34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71859-BDA1-4DDE-AFE9-36AFFCB79BEC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3048E-9E1E-4FD4-8F3C-E046BFE76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9F25A-A2A8-47CB-AA13-C872F82AD3C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1%82%D1%80%D0%B8%D1%86%D0%B0_(%D1%84%D0%BE%D1%82%D0%BE)" TargetMode="External"/><Relationship Id="rId3" Type="http://schemas.openxmlformats.org/officeDocument/2006/relationships/hyperlink" Target="http://ru.wikipedia.org/wiki/%D0%A6%D0%B8%D1%84%D1%80%D0%BE%D0%B2%D0%B0%D1%8F_%D0%BA%D0%B8%D0%BD%D0%BE%D0%BA%D0%B0%D0%BC%D0%B5%D1%80%D0%B0" TargetMode="External"/><Relationship Id="rId7" Type="http://schemas.openxmlformats.org/officeDocument/2006/relationships/hyperlink" Target="http://ru.wikipedia.org/wiki/%D0%A1%D1%82%D0%B5%D1%80%D0%B5%D0%BE%D0%BF%D0%B0%D1%80%D0%B0" TargetMode="External"/><Relationship Id="rId2" Type="http://schemas.openxmlformats.org/officeDocument/2006/relationships/hyperlink" Target="http://ru.wikipedia.org/wiki/%D0%9A%D0%B8%D0%BD%D0%BE%D1%81%D1%8A%D1%91%D0%BC%D0%BE%D1%87%D0%BD%D1%8B%D0%B9_%D0%B0%D0%BF%D0%BF%D0%B0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1%D1%8A%D0%B5%D0%BA%D1%82%D0%B8%D0%B2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ru.wikipedia.org/wiki/IMAX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ru.wikipedia.org/wiki/%D0%93%D0%BB%D0%B0%D0%B7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«Стереокинематограф с точки зрения физики»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7629556" cy="42862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НОМИНАЦИЯ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«ИССЛЕДОВАТЕЛЬСКАЯ РАБОТА»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Выполнила ученица 8 «б» класса: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Потыльцева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Полина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физики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Мазаева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Людмила Николаевна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/>
          </a:p>
        </p:txBody>
      </p:sp>
      <p:pic>
        <p:nvPicPr>
          <p:cNvPr id="7" name="Рисунок 6" descr="C:\Users\Тема\AppData\Local\Microsoft\Windows\Temporary Internet Files\Content.Word\IMG_61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92895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5757874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Кроме того, частота кадров в этом случае составляет 72 против обычных 24, причем кадры для обоих глаз чередуются.</a:t>
            </a:r>
          </a:p>
          <a:p>
            <a:pPr>
              <a:buNone/>
            </a:pPr>
            <a:r>
              <a:rPr lang="ru-RU" sz="2400" dirty="0" smtClean="0"/>
              <a:t>Мозг получает от глаз два различных сигнала, переводит их, сам себя обманывает, переходя в </a:t>
            </a:r>
            <a:r>
              <a:rPr lang="ru-RU" sz="2400" dirty="0" err="1" smtClean="0"/>
              <a:t>трехмерность</a:t>
            </a:r>
            <a:r>
              <a:rPr lang="ru-RU" sz="24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None/>
            </a:pPr>
            <a:r>
              <a:rPr lang="ru-RU" sz="2400" dirty="0"/>
              <a:t>В любом из этих решений суть такова: для каждого глаза показывается отдельное двухмерное изображение; нужно обмануть мозг и заставить его думать, что он видит одну картинку с трёхмерной глубиной. </a:t>
            </a:r>
          </a:p>
        </p:txBody>
      </p:sp>
      <p:pic>
        <p:nvPicPr>
          <p:cNvPr id="6" name="Рисунок 5" descr="http://www.thg.ru/display/review_stereoscopy_vision/images/review_stereoscopy_vision_0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00108"/>
            <a:ext cx="2386862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9"/>
          <p:cNvSpPr/>
          <p:nvPr/>
        </p:nvSpPr>
        <p:spPr>
          <a:xfrm>
            <a:off x="6500826" y="3714752"/>
            <a:ext cx="2643174" cy="278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6665939" cy="1052513"/>
          </a:xfrm>
        </p:spPr>
        <p:txBody>
          <a:bodyPr>
            <a:normAutofit/>
          </a:bodyPr>
          <a:lstStyle/>
          <a:p>
            <a:pPr marL="93663" indent="-3175" eaLnBrk="1" hangingPunct="1">
              <a:defRPr/>
            </a:pPr>
            <a:r>
              <a:rPr lang="ru-RU" sz="400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Georgia" pitchFamily="18" charset="0"/>
              </a:rPr>
              <a:t>Анаглифический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метод – </a:t>
            </a:r>
            <a:r>
              <a:rPr lang="ru-RU" sz="2800" dirty="0" err="1" smtClean="0">
                <a:solidFill>
                  <a:srgbClr val="C00000"/>
                </a:solidFill>
                <a:latin typeface="Georgia" pitchFamily="18" charset="0"/>
              </a:rPr>
              <a:t>anaglyph</a:t>
            </a:r>
            <a:endParaRPr lang="en-US" sz="2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541338" y="1368425"/>
            <a:ext cx="4824413" cy="3284538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Самый простой способ разделить изображение –      с помощью </a:t>
            </a:r>
            <a:r>
              <a:rPr lang="ru-RU" sz="2200" b="1" dirty="0" smtClean="0">
                <a:latin typeface="Georgia" pitchFamily="18" charset="0"/>
              </a:rPr>
              <a:t>цветовых потоков</a:t>
            </a:r>
            <a:r>
              <a:rPr lang="ru-RU" sz="2200" dirty="0" smtClean="0">
                <a:latin typeface="Georgia" pitchFamily="18" charset="0"/>
              </a:rPr>
              <a:t>. Из изображения, предназначенного для </a:t>
            </a:r>
            <a:r>
              <a:rPr lang="ru-RU" sz="2200" b="1" dirty="0" smtClean="0">
                <a:latin typeface="Georgia" pitchFamily="18" charset="0"/>
              </a:rPr>
              <a:t>правого</a:t>
            </a:r>
            <a:r>
              <a:rPr lang="ru-RU" sz="2200" dirty="0" smtClean="0">
                <a:latin typeface="Georgia" pitchFamily="18" charset="0"/>
              </a:rPr>
              <a:t> глаза, исключают </a:t>
            </a:r>
            <a:r>
              <a:rPr lang="ru-RU" sz="2200" b="1" dirty="0" smtClean="0">
                <a:latin typeface="Georgia" pitchFamily="18" charset="0"/>
              </a:rPr>
              <a:t>красную</a:t>
            </a:r>
            <a:r>
              <a:rPr lang="ru-RU" sz="2200" dirty="0" smtClean="0">
                <a:latin typeface="Georgia" pitchFamily="18" charset="0"/>
              </a:rPr>
              <a:t> составляющую, поэтому через красный фильтр его             практически не               видно, а для </a:t>
            </a:r>
            <a:r>
              <a:rPr lang="ru-RU" sz="2200" b="1" dirty="0" smtClean="0">
                <a:latin typeface="Georgia" pitchFamily="18" charset="0"/>
              </a:rPr>
              <a:t>левого</a:t>
            </a:r>
            <a:r>
              <a:rPr lang="ru-RU" sz="2200" dirty="0" smtClean="0">
                <a:latin typeface="Georgia" pitchFamily="18" charset="0"/>
              </a:rPr>
              <a:t> – </a:t>
            </a:r>
            <a:r>
              <a:rPr lang="ru-RU" sz="2200" b="1" dirty="0" smtClean="0">
                <a:latin typeface="Georgia" pitchFamily="18" charset="0"/>
              </a:rPr>
              <a:t>зеленую и синюю</a:t>
            </a:r>
            <a:r>
              <a:rPr lang="ru-RU" sz="2200" dirty="0" smtClean="0">
                <a:latin typeface="Georgia" pitchFamily="18" charset="0"/>
              </a:rPr>
              <a:t>. </a:t>
            </a:r>
            <a:endParaRPr lang="en-US" sz="2200" dirty="0" smtClean="0">
              <a:latin typeface="Georgia" pitchFamily="18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-541338" y="4357695"/>
            <a:ext cx="777716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>
                <a:latin typeface="Georgia" pitchFamily="18" charset="0"/>
              </a:rPr>
              <a:t>Зритель надевает очки, с различными  </a:t>
            </a:r>
            <a:r>
              <a:rPr lang="ru-RU" sz="2200" b="1" dirty="0">
                <a:latin typeface="Georgia" pitchFamily="18" charset="0"/>
              </a:rPr>
              <a:t>цветовыми фильтрами</a:t>
            </a:r>
            <a:r>
              <a:rPr lang="ru-RU" sz="2200" dirty="0">
                <a:latin typeface="Georgia" pitchFamily="18" charset="0"/>
              </a:rPr>
              <a:t>, один из которых пропускает, соответственно, сине-зеленую часть изображения,  другой – красную, благодаря чему каждый глаз видит изображение определенного цветового спектра, а значит </a:t>
            </a:r>
            <a:r>
              <a:rPr lang="ru-RU" sz="2200" b="1" dirty="0">
                <a:latin typeface="Georgia" pitchFamily="18" charset="0"/>
              </a:rPr>
              <a:t>свою</a:t>
            </a:r>
            <a:r>
              <a:rPr lang="ru-RU" sz="2200" dirty="0">
                <a:latin typeface="Georgia" pitchFamily="18" charset="0"/>
              </a:rPr>
              <a:t> картинку</a:t>
            </a:r>
            <a:r>
              <a:rPr lang="ru-RU" sz="2200" dirty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47" name="Picture 11" descr="Безимени-111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1" y="1142984"/>
            <a:ext cx="534194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802" y="274638"/>
            <a:ext cx="3357586" cy="2297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Эксперимент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9414" cy="22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445224"/>
            <a:ext cx="5688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Вывод: </a:t>
            </a:r>
            <a:r>
              <a:rPr lang="ru-RU" sz="2000" b="1" dirty="0" smtClean="0"/>
              <a:t>Человек видит окружающие предметы объемными, потому что он воспринимает увиденное двумя глазами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843808" y="6460887"/>
            <a:ext cx="4248472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00372"/>
            <a:ext cx="3857652" cy="157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728"/>
            <a:ext cx="2796516" cy="25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Тема\AppData\Local\Microsoft\Windows\Temporary Internet Files\Content.Word\2016-01-26-1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496"/>
            <a:ext cx="171451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Тема\AppData\Local\Microsoft\Windows\Temporary Internet Files\Content.Word\2016-01-26-1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857496"/>
            <a:ext cx="171451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02326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Georgia" pitchFamily="18" charset="0"/>
              </a:rPr>
              <a:t>Для одновременной съемки левого и правого ракурса изображения, подобно устройству нашего зрения, можно создать нехитрую конструкцию из </a:t>
            </a:r>
            <a:r>
              <a:rPr lang="ru-RU" sz="2600" b="1" dirty="0" smtClean="0">
                <a:solidFill>
                  <a:srgbClr val="EB675D"/>
                </a:solidFill>
                <a:latin typeface="Georgia" pitchFamily="18" charset="0"/>
              </a:rPr>
              <a:t>двух цифровых</a:t>
            </a:r>
            <a:r>
              <a:rPr lang="ru-RU" sz="2600" dirty="0" smtClean="0">
                <a:latin typeface="Georgia" pitchFamily="18" charset="0"/>
              </a:rPr>
              <a:t> камер. </a:t>
            </a:r>
            <a:endParaRPr lang="en-US" sz="2600" b="1" dirty="0" smtClean="0">
              <a:latin typeface="Georgia" pitchFamily="18" charset="0"/>
            </a:endParaRPr>
          </a:p>
          <a:p>
            <a:endParaRPr lang="en-US" sz="1200" b="1" dirty="0" smtClean="0">
              <a:latin typeface="Georgia" pitchFamily="18" charset="0"/>
            </a:endParaRPr>
          </a:p>
          <a:p>
            <a:pPr marL="2517775" lvl="1"/>
            <a:r>
              <a:rPr lang="ru-RU" dirty="0" smtClean="0">
                <a:latin typeface="Georgia" pitchFamily="18" charset="0"/>
              </a:rPr>
              <a:t>Можно объединить камеры в единую </a:t>
            </a:r>
            <a:r>
              <a:rPr lang="ru-RU" dirty="0" err="1" smtClean="0">
                <a:latin typeface="Georgia" pitchFamily="18" charset="0"/>
              </a:rPr>
              <a:t>видеосъемочную</a:t>
            </a:r>
            <a:r>
              <a:rPr lang="ru-RU" dirty="0" smtClean="0">
                <a:latin typeface="Georgia" pitchFamily="18" charset="0"/>
              </a:rPr>
              <a:t> систему с расстоянием между объективами в </a:t>
            </a:r>
            <a:r>
              <a:rPr lang="ru-RU" b="1" dirty="0" smtClean="0">
                <a:solidFill>
                  <a:srgbClr val="EB675D"/>
                </a:solidFill>
                <a:latin typeface="Times New Roman" pitchFamily="18" charset="0"/>
              </a:rPr>
              <a:t>6,5 </a:t>
            </a:r>
            <a:r>
              <a:rPr lang="ru-RU" b="1" dirty="0" smtClean="0">
                <a:solidFill>
                  <a:srgbClr val="EB675D"/>
                </a:solidFill>
                <a:latin typeface="Georgia" pitchFamily="18" charset="0"/>
              </a:rPr>
              <a:t>см.</a:t>
            </a:r>
            <a:r>
              <a:rPr lang="ru-RU" dirty="0" smtClean="0">
                <a:latin typeface="Georgia" pitchFamily="18" charset="0"/>
              </a:rPr>
              <a:t> (среднее расстояние между правым и левым глазом у человека). Скрепить камеры лучше скотчем поверх мягкого уплотнителя, чтобы не повредить поверхности аппаратов. </a:t>
            </a:r>
            <a:endParaRPr lang="en-US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DSC02040_filtered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/>
          <a:stretch>
            <a:fillRect/>
          </a:stretch>
        </p:blipFill>
        <p:spPr bwMode="auto">
          <a:xfrm>
            <a:off x="153952" y="2500306"/>
            <a:ext cx="2760847" cy="256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специальных очков для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просмотра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 err="1" smtClean="0">
                <a:latin typeface="Georgia" pitchFamily="18" charset="0"/>
              </a:rPr>
              <a:t>Анаглифические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3</a:t>
            </a:r>
            <a:r>
              <a:rPr lang="ru-RU" sz="2400" b="1" dirty="0" smtClean="0">
                <a:latin typeface="Georgia" pitchFamily="18" charset="0"/>
              </a:rPr>
              <a:t>D-очки представляют собой цветные фильтры (правый фильтр – сине-зеленого, левый фильтр - красного цвета).</a:t>
            </a:r>
            <a:r>
              <a:rPr lang="ru-RU" sz="2400" dirty="0" smtClean="0">
                <a:latin typeface="Georgia" pitchFamily="18" charset="0"/>
              </a:rPr>
              <a:t> </a:t>
            </a:r>
            <a:endParaRPr lang="en-US" sz="24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n-US" sz="1800" b="1" dirty="0" smtClean="0">
              <a:latin typeface="Georgia" pitchFamily="18" charset="0"/>
            </a:endParaRPr>
          </a:p>
          <a:p>
            <a:pPr marL="3405188" lvl="1">
              <a:lnSpc>
                <a:spcPct val="90000"/>
              </a:lnSpc>
            </a:pPr>
            <a:r>
              <a:rPr lang="ru-RU" dirty="0" smtClean="0">
                <a:latin typeface="Georgia" pitchFamily="18" charset="0"/>
              </a:rPr>
              <a:t>Чтобы изготовить их самостоятельно, купите прозрачную пленку для струйного принтера, и выведите на нее два сплошных цвета: </a:t>
            </a:r>
            <a:r>
              <a:rPr lang="ru-RU" b="1" dirty="0" smtClean="0">
                <a:latin typeface="Georgia" pitchFamily="18" charset="0"/>
              </a:rPr>
              <a:t>красный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и </a:t>
            </a:r>
            <a:r>
              <a:rPr lang="ru-RU" b="1" dirty="0" smtClean="0">
                <a:latin typeface="Georgia" pitchFamily="18" charset="0"/>
              </a:rPr>
              <a:t>сине-зеленый</a:t>
            </a:r>
            <a:r>
              <a:rPr lang="ru-RU" dirty="0" smtClean="0">
                <a:latin typeface="Georgia" pitchFamily="18" charset="0"/>
              </a:rPr>
              <a:t>  Сделайте картонный каркас и вклейте </a:t>
            </a:r>
            <a:r>
              <a:rPr lang="ru-RU" b="1" dirty="0" smtClean="0">
                <a:latin typeface="Georgia" pitchFamily="18" charset="0"/>
              </a:rPr>
              <a:t>красную</a:t>
            </a:r>
            <a:r>
              <a:rPr lang="ru-RU" dirty="0" smtClean="0">
                <a:latin typeface="Georgia" pitchFamily="18" charset="0"/>
              </a:rPr>
              <a:t> пленку в </a:t>
            </a:r>
            <a:r>
              <a:rPr lang="ru-RU" b="1" dirty="0" smtClean="0">
                <a:latin typeface="Georgia" pitchFamily="18" charset="0"/>
              </a:rPr>
              <a:t>левый</a:t>
            </a:r>
            <a:r>
              <a:rPr lang="ru-RU" dirty="0" smtClean="0">
                <a:latin typeface="Georgia" pitchFamily="18" charset="0"/>
              </a:rPr>
              <a:t> глаз,                   </a:t>
            </a:r>
            <a:r>
              <a:rPr lang="ru-RU" b="1" dirty="0" smtClean="0">
                <a:latin typeface="Georgia" pitchFamily="18" charset="0"/>
              </a:rPr>
              <a:t>сине-зеленую</a:t>
            </a:r>
            <a:r>
              <a:rPr lang="ru-RU" dirty="0" smtClean="0">
                <a:latin typeface="Georgia" pitchFamily="18" charset="0"/>
              </a:rPr>
              <a:t> – в </a:t>
            </a:r>
            <a:r>
              <a:rPr lang="ru-RU" b="1" dirty="0" smtClean="0">
                <a:latin typeface="Georgia" pitchFamily="18" charset="0"/>
              </a:rPr>
              <a:t>правый</a:t>
            </a:r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. </a:t>
            </a:r>
            <a:endParaRPr lang="en-US" dirty="0" smtClean="0">
              <a:solidFill>
                <a:schemeClr val="tx2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www.qiqru.xyz/media/npict/1009/original/3d_ochki_svoimi_rukami_3d_driver_750418.jpe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364333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 анкет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1000133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6400" dirty="0" smtClean="0">
                <a:solidFill>
                  <a:srgbClr val="C00000"/>
                </a:solidFill>
              </a:rPr>
              <a:t>Бывали ли Вы на просмотре фильма в 3 Д формате?</a:t>
            </a:r>
          </a:p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75761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1" y="1857364"/>
            <a:ext cx="4114800" cy="64294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Как часто Вы смотрите 3 Д фильмы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 анкет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Перед тем, как пользоваться очками кинотеатра, Вы протираете линзы дезинфицирующей салфеткой ?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82904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dirty="0" smtClean="0">
                <a:solidFill>
                  <a:srgbClr val="C00000"/>
                </a:solidFill>
              </a:rPr>
              <a:t>При просмотре 3 Д фильма возникали ли у Вас жалобы на плохое самочувствие?</a:t>
            </a:r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5500726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Производители 3D-телевизоров официально признают возможность побочные эффектов: </a:t>
            </a:r>
            <a:r>
              <a:rPr lang="ru-RU" sz="2000" b="1" i="1" dirty="0" smtClean="0"/>
              <a:t>головная боль, тошнота, головокружение, повышение давления, непроизвольные движения глаз, нарушение сознания, чувство дезориентации. </a:t>
            </a:r>
            <a:r>
              <a:rPr lang="ru-RU" sz="2000" dirty="0" smtClean="0"/>
              <a:t> Также они не рекомендуют просмотр людям, перенесшим сердечные приступы, страдающим заболеваниями центральной нервной системы, эпилепсией.</a:t>
            </a:r>
          </a:p>
          <a:p>
            <a:pPr>
              <a:buNone/>
            </a:pPr>
            <a:r>
              <a:rPr lang="ru-RU" sz="2000" dirty="0" smtClean="0"/>
              <a:t>Если очки в кинотеатре многоразовые, через них могут передаваться глазные инфекции. </a:t>
            </a:r>
          </a:p>
          <a:p>
            <a:pPr>
              <a:buNone/>
            </a:pPr>
            <a:r>
              <a:rPr lang="ru-RU" sz="2000" dirty="0" smtClean="0"/>
              <a:t>Медики обращают внимание на то, что 3D может привести к расстройству психики.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857232"/>
            <a:ext cx="3357576" cy="250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22" y="3786190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9" y="500042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Влияние просмотра 3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ru-RU" sz="2800" b="1" dirty="0" smtClean="0">
                <a:solidFill>
                  <a:srgbClr val="C00000"/>
                </a:solidFill>
              </a:rPr>
              <a:t> изображения на здоровье человека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428868"/>
            <a:ext cx="9143999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1</a:t>
            </a:r>
            <a:r>
              <a:rPr lang="ru-RU" sz="2400" b="1" dirty="0" smtClean="0"/>
              <a:t>. </a:t>
            </a:r>
            <a:r>
              <a:rPr lang="ru-RU" sz="2400" b="1" i="1" dirty="0" smtClean="0"/>
              <a:t>Необходимо </a:t>
            </a:r>
            <a:r>
              <a:rPr lang="ru-RU" sz="2400" b="1" i="1" dirty="0"/>
              <a:t>стараться использовать при просмотре 3D фильмов  свои личные очки, подобранные по размеру.</a:t>
            </a:r>
          </a:p>
          <a:p>
            <a:pPr marL="0" indent="0">
              <a:buNone/>
            </a:pPr>
            <a:r>
              <a:rPr lang="ru-RU" sz="2400" b="1" i="1" dirty="0" smtClean="0"/>
              <a:t>2. Если </a:t>
            </a:r>
            <a:r>
              <a:rPr lang="ru-RU" sz="2400" b="1" i="1" dirty="0"/>
              <a:t>зритель пользуется очками кинотеатра, то необходимо обрабатывать линзы дезинфицирующими салфетками.</a:t>
            </a:r>
          </a:p>
          <a:p>
            <a:pPr marL="0" indent="0">
              <a:buNone/>
            </a:pPr>
            <a:r>
              <a:rPr lang="ru-RU" sz="2400" b="1" i="1" dirty="0" smtClean="0"/>
              <a:t>3. Не </a:t>
            </a:r>
            <a:r>
              <a:rPr lang="ru-RU" sz="2400" b="1" i="1" dirty="0"/>
              <a:t>стоит смотреть 3D фильмы продолжительностью более 1,5 часов.</a:t>
            </a:r>
          </a:p>
          <a:p>
            <a:pPr marL="0" indent="0">
              <a:buNone/>
            </a:pPr>
            <a:r>
              <a:rPr lang="ru-RU" sz="2400" b="1" i="1" dirty="0" smtClean="0"/>
              <a:t>4. Сократить </a:t>
            </a:r>
            <a:r>
              <a:rPr lang="ru-RU" sz="2400" b="1" i="1" dirty="0"/>
              <a:t>посещение 3D сеансов до 1 раза в месяц.</a:t>
            </a:r>
          </a:p>
          <a:p>
            <a:pPr marL="0" indent="0">
              <a:buNone/>
            </a:pPr>
            <a:r>
              <a:rPr lang="ru-RU" sz="2400" b="1" i="1" dirty="0" smtClean="0"/>
              <a:t>5. Если </a:t>
            </a:r>
            <a:r>
              <a:rPr lang="ru-RU" sz="2400" b="1" i="1" dirty="0"/>
              <a:t>при просмотре 3D фильма появляется резь в глазах, головокружение, чувство дискомфорта, то  необходимо покинуть кинозал.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72560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Р</a:t>
            </a:r>
            <a:r>
              <a:rPr lang="ru-RU" sz="5400" dirty="0" smtClean="0">
                <a:solidFill>
                  <a:srgbClr val="C00000"/>
                </a:solidFill>
              </a:rPr>
              <a:t>екомендации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Shape 203"/>
          <p:cNvSpPr/>
          <p:nvPr/>
        </p:nvSpPr>
        <p:spPr>
          <a:xfrm>
            <a:off x="5715008" y="0"/>
            <a:ext cx="3428992" cy="242886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82384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572164"/>
          </a:xfrm>
        </p:spPr>
        <p:txBody>
          <a:bodyPr>
            <a:noAutofit/>
          </a:bodyPr>
          <a:lstStyle/>
          <a:p>
            <a:pPr lvl="0" fontAlgn="t"/>
            <a:r>
              <a:rPr lang="ru-RU" sz="2400" dirty="0" smtClean="0"/>
              <a:t>Человек видит окружающие предметы объемными, потому что он воспринимает увиденное двумя глазами.</a:t>
            </a:r>
          </a:p>
          <a:p>
            <a:pPr lvl="0" fontAlgn="t"/>
            <a:r>
              <a:rPr lang="ru-RU" sz="2400" dirty="0" smtClean="0"/>
              <a:t>Бинокулярное свойство  зрения используют создатели 3</a:t>
            </a:r>
            <a:r>
              <a:rPr lang="en-US" sz="2400" dirty="0" smtClean="0"/>
              <a:t>D</a:t>
            </a:r>
            <a:r>
              <a:rPr lang="ru-RU" sz="2400" dirty="0" smtClean="0"/>
              <a:t> фотографий и 3</a:t>
            </a:r>
            <a:r>
              <a:rPr lang="en-US" sz="2400" dirty="0" smtClean="0"/>
              <a:t>D</a:t>
            </a:r>
            <a:r>
              <a:rPr lang="ru-RU" sz="2400" dirty="0" smtClean="0"/>
              <a:t> фильмов.</a:t>
            </a:r>
          </a:p>
          <a:p>
            <a:pPr lvl="0"/>
            <a:r>
              <a:rPr lang="ru-RU" sz="2400" dirty="0" smtClean="0"/>
              <a:t>Выделяют четыре основных технологии демонстрации 3</a:t>
            </a:r>
            <a:r>
              <a:rPr lang="en-US" sz="2400" dirty="0" smtClean="0"/>
              <a:t>D</a:t>
            </a:r>
            <a:r>
              <a:rPr lang="ru-RU" sz="2400" dirty="0" smtClean="0"/>
              <a:t> фильмов: </a:t>
            </a:r>
            <a:r>
              <a:rPr lang="ru-RU" sz="2400" dirty="0" err="1" smtClean="0"/>
              <a:t>анаглифный</a:t>
            </a:r>
            <a:r>
              <a:rPr lang="ru-RU" sz="2400" dirty="0" smtClean="0"/>
              <a:t>, затворный, поляризационный, растровый.</a:t>
            </a:r>
          </a:p>
          <a:p>
            <a:pPr lvl="0"/>
            <a:r>
              <a:rPr lang="ru-RU" sz="2400" dirty="0" smtClean="0"/>
              <a:t>Дети являются активными зрителями 3</a:t>
            </a:r>
            <a:r>
              <a:rPr lang="en-US" sz="2400" dirty="0" smtClean="0"/>
              <a:t>D</a:t>
            </a:r>
            <a:r>
              <a:rPr lang="ru-RU" sz="2400" dirty="0" smtClean="0"/>
              <a:t> фильмов.</a:t>
            </a:r>
          </a:p>
          <a:p>
            <a:pPr lvl="0"/>
            <a:r>
              <a:rPr lang="ru-RU" sz="2400" dirty="0" smtClean="0"/>
              <a:t>Просмотр 3</a:t>
            </a:r>
            <a:r>
              <a:rPr lang="en-US" sz="2400" dirty="0" smtClean="0"/>
              <a:t>D</a:t>
            </a:r>
            <a:r>
              <a:rPr lang="ru-RU" sz="2400" dirty="0" smtClean="0"/>
              <a:t> фильмов  оказывает влияние на самочувствие человека, т.к. это большая нагрузка на глаза и головной мозг. </a:t>
            </a:r>
          </a:p>
          <a:p>
            <a:pPr lvl="0"/>
            <a:r>
              <a:rPr lang="ru-RU" sz="2400" dirty="0" smtClean="0"/>
              <a:t>Офтальмологи не рекомендуют смотреть 3</a:t>
            </a:r>
            <a:r>
              <a:rPr lang="en-US" sz="2400" dirty="0" smtClean="0"/>
              <a:t>D</a:t>
            </a:r>
            <a:r>
              <a:rPr lang="ru-RU" sz="2400" dirty="0" smtClean="0"/>
              <a:t> фильмы людям, страдающим выраженной близорукостью и дальнозоркостью, с нарушениями вестибулярного аппарата.</a:t>
            </a:r>
          </a:p>
          <a:p>
            <a:pPr lvl="0"/>
            <a:r>
              <a:rPr lang="ru-RU" sz="2400" dirty="0" smtClean="0"/>
              <a:t>Последствия от просмотра зависят от уже  имеющихся заболеваний и от продолжительности просмотра фильма.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  исследования: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071546"/>
            <a:ext cx="4686304" cy="50546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настоящее время очень популярны    компьютерные  3 </a:t>
            </a:r>
            <a:r>
              <a:rPr lang="en-US" dirty="0" smtClean="0"/>
              <a:t>D</a:t>
            </a:r>
            <a:r>
              <a:rPr lang="ru-RU" dirty="0" smtClean="0"/>
              <a:t>  фильмы, 3</a:t>
            </a:r>
            <a:r>
              <a:rPr lang="en-US" dirty="0" smtClean="0"/>
              <a:t>D</a:t>
            </a:r>
            <a:r>
              <a:rPr lang="ru-RU" dirty="0" smtClean="0"/>
              <a:t> фотографии, 3</a:t>
            </a:r>
            <a:r>
              <a:rPr lang="en-US" dirty="0" smtClean="0"/>
              <a:t>D</a:t>
            </a:r>
            <a:r>
              <a:rPr lang="ru-RU" dirty="0" smtClean="0"/>
              <a:t> игры. Не секрет, что фильм  в формате 3 </a:t>
            </a:r>
            <a:r>
              <a:rPr lang="en-US" dirty="0" smtClean="0"/>
              <a:t>D</a:t>
            </a:r>
            <a:r>
              <a:rPr lang="ru-RU" dirty="0" smtClean="0"/>
              <a:t> — намного  впечатляющее зрелище. </a:t>
            </a:r>
          </a:p>
          <a:p>
            <a:r>
              <a:rPr lang="ru-RU" dirty="0" smtClean="0"/>
              <a:t>Мы задались вопросом,   каков механизм восприятия объемного изображения, в чем заключается секрет 3 </a:t>
            </a:r>
            <a:r>
              <a:rPr lang="en-US" dirty="0" smtClean="0"/>
              <a:t>D</a:t>
            </a:r>
            <a:r>
              <a:rPr lang="ru-RU" dirty="0" smtClean="0"/>
              <a:t> эффекта при просмотре фильмов и  влияет ли просмотр фильмов 3 </a:t>
            </a:r>
            <a:r>
              <a:rPr lang="en-US" dirty="0" smtClean="0"/>
              <a:t>D</a:t>
            </a:r>
            <a:r>
              <a:rPr lang="ru-RU" dirty="0" smtClean="0"/>
              <a:t>  на здоровье человека.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60997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71810"/>
            <a:ext cx="29591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[1]. С.Н. Рожков, Н.А. Овсянникова. Стереоскопия в кино, фото, видеотехнике.    Терминологический словарь. М.: Парадиз, 2003.</a:t>
            </a:r>
            <a:br>
              <a:rPr lang="ru-RU" b="1" dirty="0" smtClean="0"/>
            </a:br>
            <a:r>
              <a:rPr lang="ru-RU" b="1" dirty="0" smtClean="0"/>
              <a:t>[2].  </a:t>
            </a:r>
            <a:r>
              <a:rPr lang="ru-RU" dirty="0" err="1" smtClean="0"/>
              <a:t>Жевандров</a:t>
            </a:r>
            <a:r>
              <a:rPr lang="ru-RU" dirty="0" smtClean="0"/>
              <a:t> Н. Д. Поляризация света. — М.: Наука, 1969. </a:t>
            </a:r>
            <a:br>
              <a:rPr lang="ru-RU" dirty="0" smtClean="0"/>
            </a:br>
            <a:r>
              <a:rPr lang="ru-RU" dirty="0" smtClean="0"/>
              <a:t>[3].  А. Голубев  «В мире поляризованного света» (ж. «Наука и жизнь», № 5, 2008г.)</a:t>
            </a:r>
            <a:br>
              <a:rPr lang="ru-RU" dirty="0" smtClean="0"/>
            </a:br>
            <a:r>
              <a:rPr lang="en-US" dirty="0" smtClean="0"/>
              <a:t>[4].  </a:t>
            </a:r>
            <a:r>
              <a:rPr lang="ru-RU" dirty="0" err="1" smtClean="0"/>
              <a:t>Жевандров</a:t>
            </a:r>
            <a:r>
              <a:rPr lang="ru-RU" dirty="0" smtClean="0"/>
              <a:t> Н. Д. Применение поляризованного света. — М.: Наука, 1978.</a:t>
            </a:r>
          </a:p>
          <a:p>
            <a:r>
              <a:rPr lang="ru-RU" dirty="0" smtClean="0"/>
              <a:t>[5]. Физика для любознательных или о чем не узнаешь на уроке. Академия развития,1999.</a:t>
            </a:r>
            <a:br>
              <a:rPr lang="ru-RU" dirty="0" smtClean="0"/>
            </a:br>
            <a:r>
              <a:rPr lang="ru-RU" dirty="0" smtClean="0"/>
              <a:t>[6]. </a:t>
            </a:r>
            <a:r>
              <a:rPr lang="ru-RU" dirty="0" err="1" smtClean="0"/>
              <a:t>Шерклифф</a:t>
            </a:r>
            <a:r>
              <a:rPr lang="ru-RU" dirty="0" smtClean="0"/>
              <a:t> У. Поляризованный свет, 2005</a:t>
            </a:r>
          </a:p>
          <a:p>
            <a:r>
              <a:rPr lang="ru-RU" dirty="0" smtClean="0"/>
              <a:t>[7]. </a:t>
            </a:r>
            <a:r>
              <a:rPr lang="ru-RU" dirty="0" err="1" smtClean="0"/>
              <a:t>Тропин</a:t>
            </a:r>
            <a:r>
              <a:rPr lang="ru-RU" dirty="0" smtClean="0"/>
              <a:t> С. А. Технологии объемного изображения. - Челябинск: </a:t>
            </a:r>
            <a:r>
              <a:rPr lang="ru-RU" dirty="0" err="1" smtClean="0"/>
              <a:t>ЮУрГУ</a:t>
            </a:r>
            <a:r>
              <a:rPr lang="ru-RU" dirty="0" smtClean="0"/>
              <a:t>, МТ-164, 25 с</a:t>
            </a:r>
          </a:p>
          <a:p>
            <a:r>
              <a:rPr lang="ru-RU" dirty="0" smtClean="0"/>
              <a:t>[8]. </a:t>
            </a:r>
            <a:r>
              <a:rPr lang="ru-RU" dirty="0" err="1" smtClean="0"/>
              <a:t>Валюс</a:t>
            </a:r>
            <a:r>
              <a:rPr lang="ru-RU" dirty="0" smtClean="0"/>
              <a:t> Н.А. Стереоскопия. М.Издательство академии наук СССР, 1962.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0"/>
            <a:ext cx="8396318" cy="6357958"/>
          </a:xfrm>
        </p:spPr>
        <p:txBody>
          <a:bodyPr>
            <a:normAutofit fontScale="62500" lnSpcReduction="20000"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Объект исследования</a:t>
            </a:r>
            <a:r>
              <a:rPr lang="ru-RU" sz="3600" b="1" dirty="0" smtClean="0">
                <a:solidFill>
                  <a:schemeClr val="bg1"/>
                </a:solidFill>
              </a:rPr>
              <a:t>: </a:t>
            </a:r>
            <a:r>
              <a:rPr lang="ru-RU" sz="3100" dirty="0" smtClean="0"/>
              <a:t>Стереокинематограф.</a:t>
            </a:r>
            <a:r>
              <a:rPr lang="ru-RU" sz="3100" b="1" dirty="0" smtClean="0"/>
              <a:t> </a:t>
            </a:r>
            <a:endParaRPr lang="ru-RU" sz="3100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Предмет исследования: </a:t>
            </a:r>
            <a:r>
              <a:rPr lang="ru-RU" sz="3100" dirty="0" smtClean="0"/>
              <a:t>технология создания</a:t>
            </a:r>
            <a:r>
              <a:rPr lang="ru-RU" sz="3100" b="1" dirty="0" smtClean="0"/>
              <a:t> </a:t>
            </a:r>
            <a:r>
              <a:rPr lang="ru-RU" sz="3100" dirty="0" smtClean="0"/>
              <a:t>3 </a:t>
            </a:r>
            <a:r>
              <a:rPr lang="en-US" sz="3100" dirty="0" smtClean="0"/>
              <a:t>D</a:t>
            </a:r>
            <a:r>
              <a:rPr lang="ru-RU" sz="3100" dirty="0" smtClean="0"/>
              <a:t>  изображения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Цели исследования: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100" dirty="0" smtClean="0"/>
              <a:t>1. Изучить  механизм  формирования  3 </a:t>
            </a:r>
            <a:r>
              <a:rPr lang="en-US" sz="3100" dirty="0" smtClean="0"/>
              <a:t>D</a:t>
            </a:r>
            <a:r>
              <a:rPr lang="ru-RU" sz="3100" dirty="0" smtClean="0"/>
              <a:t>  изображения  в  головном мозге.                                      </a:t>
            </a:r>
          </a:p>
          <a:p>
            <a:r>
              <a:rPr lang="ru-RU" sz="3100" dirty="0" smtClean="0"/>
              <a:t>2. Выяснить, возможен ли  просмотр 3 </a:t>
            </a:r>
            <a:r>
              <a:rPr lang="en-US" sz="3100" dirty="0" smtClean="0"/>
              <a:t>D</a:t>
            </a:r>
            <a:r>
              <a:rPr lang="ru-RU" sz="3100" dirty="0" smtClean="0"/>
              <a:t> фильмы без ущерба для здоровья</a:t>
            </a:r>
            <a:r>
              <a:rPr lang="ru-RU" sz="3100" dirty="0" smtClean="0">
                <a:solidFill>
                  <a:srgbClr val="002060"/>
                </a:solidFill>
              </a:rPr>
              <a:t>.</a:t>
            </a:r>
          </a:p>
          <a:p>
            <a:endParaRPr lang="ru-RU" sz="3400" b="1" dirty="0" smtClean="0">
              <a:solidFill>
                <a:srgbClr val="C00000"/>
              </a:solidFill>
            </a:endParaRPr>
          </a:p>
          <a:p>
            <a:r>
              <a:rPr lang="ru-RU" sz="3400" b="1" dirty="0" smtClean="0">
                <a:solidFill>
                  <a:srgbClr val="C00000"/>
                </a:solidFill>
              </a:rPr>
              <a:t>Задачи  исследовательской  работы:</a:t>
            </a:r>
            <a:endParaRPr lang="ru-RU" sz="3400" dirty="0" smtClean="0"/>
          </a:p>
          <a:p>
            <a:pPr lvl="0"/>
            <a:r>
              <a:rPr lang="ru-RU" sz="3400" dirty="0" smtClean="0"/>
              <a:t>Изучить литературу по  вопросу современных технологий создания объемного изображения. </a:t>
            </a:r>
          </a:p>
          <a:p>
            <a:pPr lvl="0"/>
            <a:r>
              <a:rPr lang="ru-RU" sz="3400" dirty="0" smtClean="0"/>
              <a:t>Изучить механизм формирования 3</a:t>
            </a:r>
            <a:r>
              <a:rPr lang="en-US" sz="3400" dirty="0" smtClean="0"/>
              <a:t> D </a:t>
            </a:r>
            <a:r>
              <a:rPr lang="ru-RU" sz="3400" dirty="0" smtClean="0"/>
              <a:t>изображения в головном мозге</a:t>
            </a:r>
          </a:p>
          <a:p>
            <a:pPr lvl="0"/>
            <a:r>
              <a:rPr lang="ru-RU" sz="3400" dirty="0" smtClean="0"/>
              <a:t>Узнать о физических основах 3</a:t>
            </a:r>
            <a:r>
              <a:rPr lang="en-US" sz="3400" dirty="0" smtClean="0"/>
              <a:t>D </a:t>
            </a:r>
            <a:r>
              <a:rPr lang="ru-RU" sz="3400" dirty="0" smtClean="0"/>
              <a:t>технологий</a:t>
            </a:r>
          </a:p>
          <a:p>
            <a:pPr lvl="0"/>
            <a:r>
              <a:rPr lang="ru-RU" sz="3400" dirty="0" smtClean="0"/>
              <a:t>Выяснить, какое влияние на организм человека оказывает просмотр фильмов  в 3 </a:t>
            </a:r>
            <a:r>
              <a:rPr lang="en-US" sz="3400" dirty="0" smtClean="0"/>
              <a:t>D</a:t>
            </a:r>
            <a:r>
              <a:rPr lang="ru-RU" sz="3400" dirty="0" smtClean="0"/>
              <a:t>.                                                         </a:t>
            </a:r>
          </a:p>
          <a:p>
            <a:pPr lvl="0"/>
            <a:r>
              <a:rPr lang="ru-RU" sz="3400" dirty="0" smtClean="0"/>
              <a:t>Сформировать правила  просмотра 3 </a:t>
            </a:r>
            <a:r>
              <a:rPr lang="en-US" sz="3400" dirty="0" smtClean="0"/>
              <a:t>D</a:t>
            </a:r>
            <a:r>
              <a:rPr lang="ru-RU" sz="3400" dirty="0" smtClean="0"/>
              <a:t> фильмов без ущерба для здоровья.</a:t>
            </a:r>
          </a:p>
          <a:p>
            <a:r>
              <a:rPr lang="ru-RU" sz="5700" dirty="0" smtClean="0"/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00042"/>
            <a:ext cx="8305800" cy="55197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Гипотеза:</a:t>
            </a:r>
            <a:endParaRPr lang="ru-RU" sz="3300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технологии </a:t>
            </a:r>
            <a:r>
              <a:rPr lang="ru-RU" dirty="0" err="1" smtClean="0"/>
              <a:t>воспрозводимы</a:t>
            </a:r>
            <a:r>
              <a:rPr lang="ru-RU" dirty="0" smtClean="0"/>
              <a:t> в «домашних» условиях</a:t>
            </a:r>
            <a:r>
              <a:rPr lang="ru-RU" b="1" dirty="0" smtClean="0"/>
              <a:t>,</a:t>
            </a:r>
            <a:endParaRPr lang="ru-RU" dirty="0" smtClean="0"/>
          </a:p>
          <a:p>
            <a:pPr lvl="0"/>
            <a:r>
              <a:rPr lang="ru-RU" dirty="0" smtClean="0"/>
              <a:t>Правильный просмотр</a:t>
            </a:r>
            <a:r>
              <a:rPr lang="ru-RU" b="1" dirty="0" smtClean="0"/>
              <a:t> </a:t>
            </a:r>
            <a:r>
              <a:rPr lang="ru-RU" dirty="0" smtClean="0"/>
              <a:t> 3</a:t>
            </a:r>
            <a:r>
              <a:rPr lang="en-US" dirty="0" smtClean="0"/>
              <a:t>D</a:t>
            </a:r>
            <a:r>
              <a:rPr lang="ru-RU" dirty="0" smtClean="0"/>
              <a:t> продуктов позволяет предотвратить негативное влияние их на здоровье человека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Методы исследования: </a:t>
            </a:r>
            <a:r>
              <a:rPr lang="ru-RU" sz="3300" b="1" dirty="0" smtClean="0">
                <a:solidFill>
                  <a:schemeClr val="tx1"/>
                </a:solidFill>
              </a:rPr>
              <a:t> </a:t>
            </a:r>
            <a:endParaRPr lang="ru-RU" sz="3300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/>
              <a:t>работа с научной литературой, </a:t>
            </a:r>
          </a:p>
          <a:p>
            <a:pPr lvl="0"/>
            <a:r>
              <a:rPr lang="ru-RU" dirty="0" smtClean="0"/>
              <a:t>эксперимент</a:t>
            </a:r>
          </a:p>
          <a:p>
            <a:pPr lvl="0"/>
            <a:r>
              <a:rPr lang="ru-RU" dirty="0" smtClean="0"/>
              <a:t>социологический </a:t>
            </a:r>
            <a:r>
              <a:rPr lang="ru-RU" dirty="0" smtClean="0"/>
              <a:t>опрос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7" y="2643182"/>
            <a:ext cx="2881331" cy="2160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" dirty="0" smtClean="0">
                <a:solidFill>
                  <a:srgbClr val="C00000"/>
                </a:solidFill>
              </a:rPr>
              <a:t>Стереокинематограф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0318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114800" cy="492922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" sz="2600" dirty="0" smtClean="0"/>
              <a:t>Первый метод производства стереоскопических фильмов был запатентован  в конце 1890-х годов Уильямом Фриз-Грином</a:t>
            </a:r>
          </a:p>
          <a:p>
            <a:endParaRPr lang="en" sz="2600" dirty="0" smtClean="0"/>
          </a:p>
          <a:p>
            <a:pPr lvl="0">
              <a:buNone/>
            </a:pPr>
            <a:r>
              <a:rPr lang="en" sz="2600" dirty="0" smtClean="0"/>
              <a:t>Первый прототип 3D-видеокамеры был запатентован в 1900 году </a:t>
            </a:r>
          </a:p>
          <a:p>
            <a:pPr lvl="0">
              <a:buNone/>
            </a:pPr>
            <a:r>
              <a:rPr lang="en" sz="2600" dirty="0" smtClean="0"/>
              <a:t>Стивеном Юджином Ивом</a:t>
            </a:r>
          </a:p>
          <a:p>
            <a:endParaRPr lang="en" sz="2600" dirty="0" smtClean="0"/>
          </a:p>
          <a:p>
            <a:pPr lvl="0">
              <a:buNone/>
            </a:pPr>
            <a:r>
              <a:rPr lang="en" sz="2600" dirty="0" smtClean="0"/>
              <a:t>Первый  коммерческий показ стереокино состоялся 27 сентября 1922 года в Лос-Анджелесе. Показывали киноленту</a:t>
            </a:r>
          </a:p>
          <a:p>
            <a:pPr lvl="0">
              <a:buNone/>
            </a:pPr>
            <a:r>
              <a:rPr lang="en" sz="2600" dirty="0" smtClean="0"/>
              <a:t> «Сила любви».</a:t>
            </a:r>
          </a:p>
          <a:p>
            <a:endParaRPr lang="en" dirty="0" smtClean="0">
              <a:solidFill>
                <a:srgbClr val="000000"/>
              </a:solidFill>
            </a:endParaRPr>
          </a:p>
          <a:p>
            <a:endParaRPr lang="en" dirty="0" smtClean="0">
              <a:solidFill>
                <a:srgbClr val="000000"/>
              </a:solidFill>
            </a:endParaRPr>
          </a:p>
          <a:p>
            <a:endParaRPr lang="en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148"/>
          <p:cNvSpPr/>
          <p:nvPr/>
        </p:nvSpPr>
        <p:spPr>
          <a:xfrm>
            <a:off x="4786314" y="1571612"/>
            <a:ext cx="3429024" cy="473656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lvl="0"/>
            <a:r>
              <a:rPr lang="en" b="1" dirty="0" smtClean="0">
                <a:solidFill>
                  <a:srgbClr val="C00000"/>
                </a:solidFill>
              </a:rPr>
              <a:t>3D кинематограф</a:t>
            </a:r>
            <a:br>
              <a:rPr lang="en" b="1" dirty="0" smtClean="0">
                <a:solidFill>
                  <a:srgbClr val="C00000"/>
                </a:solidFill>
              </a:rPr>
            </a:br>
            <a:r>
              <a:rPr lang="en" b="1" dirty="0" smtClean="0">
                <a:solidFill>
                  <a:srgbClr val="C00000"/>
                </a:solidFill>
              </a:rPr>
              <a:t>2003-2012гг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" dirty="0" smtClean="0"/>
              <a:t>Сейчас новый скачок технологий  возвращает 3D-кино во все кинотеатры: появляются десятки мультфильмов, эпических блокбастеров :</a:t>
            </a:r>
            <a:r>
              <a:rPr lang="ru-RU" dirty="0" smtClean="0"/>
              <a:t> </a:t>
            </a:r>
            <a:r>
              <a:rPr lang="en" dirty="0" smtClean="0"/>
              <a:t>«Аватар», «Битва титанов», «Алиса в стране чудес»</a:t>
            </a:r>
          </a:p>
          <a:p>
            <a:endParaRPr lang="ru-RU" dirty="0"/>
          </a:p>
        </p:txBody>
      </p:sp>
      <p:sp>
        <p:nvSpPr>
          <p:cNvPr id="4" name="Shape 194"/>
          <p:cNvSpPr/>
          <p:nvPr/>
        </p:nvSpPr>
        <p:spPr>
          <a:xfrm>
            <a:off x="785786" y="3429000"/>
            <a:ext cx="4000528" cy="2928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  <p:sp>
        <p:nvSpPr>
          <p:cNvPr id="5" name="Shape 195"/>
          <p:cNvSpPr/>
          <p:nvPr/>
        </p:nvSpPr>
        <p:spPr>
          <a:xfrm>
            <a:off x="928662" y="1285860"/>
            <a:ext cx="2928958" cy="200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7500958" cy="56436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Georgia" pitchFamily="18" charset="0"/>
              </a:rPr>
              <a:t>Стереоизображение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Georgia" pitchFamily="18" charset="0"/>
              </a:rPr>
              <a:t>получается, когда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Georgia" pitchFamily="18" charset="0"/>
              </a:rPr>
              <a:t>каждый глаз видит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Georgia" pitchFamily="18" charset="0"/>
              </a:rPr>
              <a:t>соответствующую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Georgia" pitchFamily="18" charset="0"/>
              </a:rPr>
              <a:t>картинку. В процессе,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Georgia" pitchFamily="18" charset="0"/>
              </a:rPr>
              <a:t>названном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стереоскопия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»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 совмещает две разные картинки в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одну объемную. Если вы закроете один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глаз, то все станет плоским. Посмотрите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что-нибудь одним глазом, а потом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другим - картинка видится разная, </a:t>
            </a:r>
          </a:p>
          <a:p>
            <a:pPr marL="514350" indent="-51435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разумеется.</a:t>
            </a:r>
          </a:p>
          <a:p>
            <a:endParaRPr lang="ru-RU" dirty="0"/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872146" cy="1285860"/>
          </a:xfrm>
        </p:spPr>
        <p:txBody>
          <a:bodyPr/>
          <a:lstStyle/>
          <a:p>
            <a:r>
              <a:rPr lang="en" dirty="0" smtClean="0">
                <a:solidFill>
                  <a:srgbClr val="C00000"/>
                </a:solidFill>
              </a:rPr>
              <a:t>Стереокинематограф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85860"/>
            <a:ext cx="4643470" cy="4840303"/>
          </a:xfrm>
        </p:spPr>
        <p:txBody>
          <a:bodyPr>
            <a:normAutofit fontScale="55000" lnSpcReduction="20000"/>
          </a:bodyPr>
          <a:lstStyle/>
          <a:p>
            <a:r>
              <a:rPr lang="en" sz="3800" dirty="0" smtClean="0">
                <a:solidFill>
                  <a:srgbClr val="000000"/>
                </a:solidFill>
              </a:rPr>
              <a:t>Метод, как правило, предполагает одновременную съёмку с помощью двух синхронизированных </a:t>
            </a:r>
            <a:r>
              <a:rPr lang="en" sz="3800" dirty="0" smtClean="0">
                <a:solidFill>
                  <a:srgbClr val="000000"/>
                </a:solidFill>
                <a:hlinkClick r:id="rId2"/>
              </a:rPr>
              <a:t>плёночных</a:t>
            </a:r>
            <a:r>
              <a:rPr lang="en" sz="3800" dirty="0" smtClean="0">
                <a:solidFill>
                  <a:srgbClr val="000000"/>
                </a:solidFill>
              </a:rPr>
              <a:t> или </a:t>
            </a:r>
            <a:r>
              <a:rPr lang="en" sz="3800" dirty="0" smtClean="0">
                <a:solidFill>
                  <a:srgbClr val="000000"/>
                </a:solidFill>
                <a:hlinkClick r:id="rId3"/>
              </a:rPr>
              <a:t>цифровых кинокамер</a:t>
            </a:r>
            <a:r>
              <a:rPr lang="en" sz="3800" dirty="0" smtClean="0">
                <a:solidFill>
                  <a:srgbClr val="000000"/>
                </a:solidFill>
              </a:rPr>
              <a:t> с идентичными техническими характеристиками, объективы которых расположены на расстоянии стереобазиса, равного или большего, чем расстояние между </a:t>
            </a:r>
            <a:r>
              <a:rPr lang="en" sz="3800" dirty="0" smtClean="0">
                <a:solidFill>
                  <a:srgbClr val="000000"/>
                </a:solidFill>
                <a:hlinkClick r:id="rId4"/>
              </a:rPr>
              <a:t>глазами</a:t>
            </a:r>
            <a:r>
              <a:rPr lang="en" sz="3800" dirty="0" smtClean="0">
                <a:solidFill>
                  <a:srgbClr val="000000"/>
                </a:solidFill>
              </a:rPr>
              <a:t> человека. Некоторые технологии, например </a:t>
            </a:r>
            <a:r>
              <a:rPr lang="en" sz="3800" dirty="0" smtClean="0">
                <a:solidFill>
                  <a:srgbClr val="000000"/>
                </a:solidFill>
                <a:hlinkClick r:id="rId5"/>
              </a:rPr>
              <a:t>IMAX</a:t>
            </a:r>
            <a:r>
              <a:rPr lang="en" sz="3800" dirty="0" smtClean="0">
                <a:solidFill>
                  <a:srgbClr val="000000"/>
                </a:solidFill>
              </a:rPr>
              <a:t>, предусматривают использование для съемки одной специальной камеры с двумя </a:t>
            </a:r>
            <a:r>
              <a:rPr lang="en" sz="3800" dirty="0" smtClean="0">
                <a:solidFill>
                  <a:srgbClr val="000000"/>
                </a:solidFill>
                <a:hlinkClick r:id="rId6"/>
              </a:rPr>
              <a:t>объективами</a:t>
            </a:r>
            <a:r>
              <a:rPr lang="en" sz="3800" dirty="0" smtClean="0">
                <a:solidFill>
                  <a:srgbClr val="000000"/>
                </a:solidFill>
              </a:rPr>
              <a:t>, производящими съемку </a:t>
            </a:r>
            <a:r>
              <a:rPr lang="en" sz="3800" dirty="0" smtClean="0">
                <a:solidFill>
                  <a:srgbClr val="000000"/>
                </a:solidFill>
                <a:hlinkClick r:id="rId7"/>
              </a:rPr>
              <a:t>стереопары</a:t>
            </a:r>
            <a:r>
              <a:rPr lang="en" sz="3800" dirty="0" smtClean="0">
                <a:solidFill>
                  <a:srgbClr val="000000"/>
                </a:solidFill>
              </a:rPr>
              <a:t> на одну или две кинопленки (</a:t>
            </a:r>
            <a:r>
              <a:rPr lang="en" sz="3800" dirty="0" smtClean="0">
                <a:solidFill>
                  <a:srgbClr val="000000"/>
                </a:solidFill>
                <a:hlinkClick r:id="rId8"/>
              </a:rPr>
              <a:t>матрицы</a:t>
            </a:r>
            <a:r>
              <a:rPr lang="en" sz="3800" dirty="0" smtClean="0">
                <a:solidFill>
                  <a:srgbClr val="000000"/>
                </a:solidFill>
              </a:rPr>
              <a:t>).</a:t>
            </a:r>
          </a:p>
          <a:p>
            <a:endParaRPr lang="ru-RU" dirty="0"/>
          </a:p>
        </p:txBody>
      </p:sp>
      <p:sp>
        <p:nvSpPr>
          <p:cNvPr id="5" name="Shape 155"/>
          <p:cNvSpPr/>
          <p:nvPr/>
        </p:nvSpPr>
        <p:spPr>
          <a:xfrm>
            <a:off x="0" y="0"/>
            <a:ext cx="2571736" cy="271462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Shape 141"/>
          <p:cNvSpPr/>
          <p:nvPr/>
        </p:nvSpPr>
        <p:spPr>
          <a:xfrm>
            <a:off x="0" y="2500306"/>
            <a:ext cx="2786082" cy="20717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</p:sp>
      <p:pic>
        <p:nvPicPr>
          <p:cNvPr id="8" name="Picture 6" descr="Безимени-1"/>
          <p:cNvPicPr>
            <a:picLocks noChangeAspect="1" noChangeArrowheads="1"/>
          </p:cNvPicPr>
          <p:nvPr/>
        </p:nvPicPr>
        <p:blipFill>
          <a:blip r:embed="rId11" cstate="print">
            <a:lum bright="30000" contrast="48000"/>
          </a:blip>
          <a:srcRect/>
          <a:stretch>
            <a:fillRect/>
          </a:stretch>
        </p:blipFill>
        <p:spPr bwMode="auto">
          <a:xfrm>
            <a:off x="928662" y="4000504"/>
            <a:ext cx="316865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Технологии создания 3Д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b="1" dirty="0" smtClean="0"/>
              <a:t>Затворная технология.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Поляризационная технология.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Растровая технология.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Анаглифная</a:t>
            </a:r>
            <a:r>
              <a:rPr lang="ru-RU" b="1" dirty="0" smtClean="0"/>
              <a:t> технология.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Рисунок 9" descr="3Д ОЧКИ затвор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714488"/>
            <a:ext cx="2428892" cy="78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751256" cy="468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214818"/>
            <a:ext cx="1857388" cy="11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954</Words>
  <Application>Microsoft Office PowerPoint</Application>
  <PresentationFormat>Экран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«Стереокинематограф с точки зрения физики»</vt:lpstr>
      <vt:lpstr>Актуальность  исследования: </vt:lpstr>
      <vt:lpstr>Слайд 3</vt:lpstr>
      <vt:lpstr>Слайд 4</vt:lpstr>
      <vt:lpstr> Стереокинематограф</vt:lpstr>
      <vt:lpstr>3D кинематограф 2003-2012гг</vt:lpstr>
      <vt:lpstr>Слайд 7</vt:lpstr>
      <vt:lpstr>Стереокинематограф</vt:lpstr>
      <vt:lpstr>Технологии создания 3Д </vt:lpstr>
      <vt:lpstr>Слайд 10</vt:lpstr>
      <vt:lpstr> Анаглифический метод – anaglyph</vt:lpstr>
      <vt:lpstr>Эксперимент  </vt:lpstr>
      <vt:lpstr>Слайд 13</vt:lpstr>
      <vt:lpstr>Изготовление специальных очков для                              просмотра</vt:lpstr>
      <vt:lpstr>Анализ анкет</vt:lpstr>
      <vt:lpstr>Анализ анкет</vt:lpstr>
      <vt:lpstr>Слайд 17</vt:lpstr>
      <vt:lpstr>Рекомендации</vt:lpstr>
      <vt:lpstr>Выводы: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«Стереокинематограф с точки зрения физики»</dc:title>
  <dc:creator>Тема</dc:creator>
  <cp:lastModifiedBy>Людмила</cp:lastModifiedBy>
  <cp:revision>33</cp:revision>
  <dcterms:created xsi:type="dcterms:W3CDTF">2016-01-25T10:50:16Z</dcterms:created>
  <dcterms:modified xsi:type="dcterms:W3CDTF">2016-01-28T06:10:43Z</dcterms:modified>
</cp:coreProperties>
</file>