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5" r:id="rId3"/>
    <p:sldId id="278" r:id="rId4"/>
    <p:sldId id="280" r:id="rId5"/>
    <p:sldId id="281" r:id="rId6"/>
    <p:sldId id="294" r:id="rId7"/>
    <p:sldId id="295" r:id="rId8"/>
    <p:sldId id="279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7" r:id="rId17"/>
    <p:sldId id="262" r:id="rId18"/>
    <p:sldId id="263" r:id="rId19"/>
    <p:sldId id="264" r:id="rId20"/>
    <p:sldId id="265" r:id="rId21"/>
    <p:sldId id="277" r:id="rId22"/>
    <p:sldId id="290" r:id="rId23"/>
    <p:sldId id="291" r:id="rId24"/>
    <p:sldId id="292" r:id="rId25"/>
    <p:sldId id="293" r:id="rId26"/>
    <p:sldId id="296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00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3657B-96E6-40E3-8604-9965C187E302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905D9-F2C6-4115-9280-31B5507DD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2016/2/17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391D3A-9F34-4AB1-BE21-E66FA9E9C49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345AF6A-C6BB-4C9F-8CB2-D2E179900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89A218-1BD9-44B7-AD25-60C2204205A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89A218-1BD9-44B7-AD25-60C2204205A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65" r:id="rId14"/>
    <p:sldLayoutId id="2147483666" r:id="rId15"/>
    <p:sldLayoutId id="214748366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85720" y="428604"/>
            <a:ext cx="8643968" cy="142876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Организация исследовательской деятельности учащихся на уроке физики и во внеурочное время</a:t>
            </a:r>
          </a:p>
          <a:p>
            <a:pPr>
              <a:buNone/>
            </a:pP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472" y="1171152"/>
            <a:ext cx="8104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zh-CN" altLang="en-US" sz="2400" b="1" dirty="0" smtClean="0">
              <a:solidFill>
                <a:srgbClr val="C00000"/>
              </a:solidFill>
              <a:latin typeface="MS PGothic" pitchFamily="34" charset="-128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784595" cy="28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2"/>
            <a:ext cx="467107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85728"/>
            <a:ext cx="3573211" cy="267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ема\AppData\Local\Microsoft\Windows\Temporary Internet Files\Content.Word\SAM_39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Тема\AppData\Local\Microsoft\Windows\Temporary Internet Files\Content.Word\SAM_39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86190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Тема\AppData\Local\Microsoft\Windows\Temporary Internet Files\Content.Word\SAM_39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33575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ема\AppData\Local\Microsoft\Windows\Temporary Internet Files\Content.Word\SAM_39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714356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Ежедневное взвешивание портфелей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3428992" cy="2571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36198"/>
            <a:ext cx="3457601" cy="2593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054082"/>
            <a:ext cx="3476617" cy="2607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285861"/>
            <a:ext cx="3429024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исследовательские\надя антонова\Новая папка\SAM_25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"/>
            <a:ext cx="2786050" cy="208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500174"/>
          <a:ext cx="6000792" cy="5113726"/>
        </p:xfrm>
        <a:graphic>
          <a:graphicData uri="http://schemas.openxmlformats.org/drawingml/2006/table">
            <a:tbl>
              <a:tblPr/>
              <a:tblGrid>
                <a:gridCol w="660925"/>
                <a:gridCol w="1500197"/>
                <a:gridCol w="639945"/>
                <a:gridCol w="639945"/>
                <a:gridCol w="639945"/>
                <a:gridCol w="639945"/>
                <a:gridCol w="639945"/>
                <a:gridCol w="639945"/>
              </a:tblGrid>
              <a:tr h="271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Фамилия </a:t>
                      </a:r>
                      <a:b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Имя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пн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вт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ср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чт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пт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сб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latin typeface="Times New Roman"/>
                          <a:ea typeface="Calibri"/>
                          <a:cs typeface="Times New Roman"/>
                        </a:rPr>
                        <a:t>Сафкин</a:t>
                      </a: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 Максим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2,208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2,451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2,258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2,290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2,320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6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Рыжкова Алина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2,500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3,170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2,681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2,597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2,009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2,510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6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Парешина Анастасия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3,402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3,694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3,342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2,700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2,953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3,103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Жуликов Антон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3,936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4,072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3,940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3,740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3,128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3,105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6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Мазаева Татьяна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3,136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3,534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2,099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3,966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3,056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2,026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6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Баюнова Екатерина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3,314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3,510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2,283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3,638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3,288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2,261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6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Антонова</a:t>
                      </a:r>
                      <a:b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Надежда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3,510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3,756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4,538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3,488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3,238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2,949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8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Константинова</a:t>
                      </a:r>
                      <a:b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Кристина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3,635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4,370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3,650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3,953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2,843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14554"/>
            <a:ext cx="2786050" cy="208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30" y="4500570"/>
            <a:ext cx="276227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28662" y="500042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Масса портфеля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Давление на плечи учащихся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7572426" cy="5195724"/>
        </p:xfrm>
        <a:graphic>
          <a:graphicData uri="http://schemas.openxmlformats.org/drawingml/2006/table">
            <a:tbl>
              <a:tblPr/>
              <a:tblGrid>
                <a:gridCol w="883752"/>
                <a:gridCol w="1583951"/>
                <a:gridCol w="939927"/>
                <a:gridCol w="939927"/>
                <a:gridCol w="806217"/>
                <a:gridCol w="801470"/>
                <a:gridCol w="831366"/>
                <a:gridCol w="785816"/>
              </a:tblGrid>
              <a:tr h="292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Ф.И.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пн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Пт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Сафкин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Максим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6133Па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5555Па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6809Па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6272Па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3161Па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6444Па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Рыжкова Алина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6120Па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7770Па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6580Па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6370Па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4920Па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Парешина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Анастасия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8720Па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10240Па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8570Па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6902Па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7435Па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7960Па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Жуликов Антон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6474Па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6697Па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6131Па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6151Па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5145Па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5107Па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Мазаева Татьяна 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7060Па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7906Па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4730Па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8930Па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6880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4560Па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Баюнова Екатерина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13750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14583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9583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15000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13750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9583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Антонова Надежда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17500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18500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22500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17500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16000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14500 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73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Константинова Кристина</a:t>
                      </a: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15534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25641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18675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15598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16893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12150 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96" marR="41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Эксперимент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61952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589758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71942"/>
            <a:ext cx="3500462" cy="2625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3071811"/>
            <a:ext cx="7772400" cy="1335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785795"/>
            <a:ext cx="4071966" cy="171451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«Малые </a:t>
            </a:r>
            <a:r>
              <a:rPr lang="ru-RU" sz="4000" b="1" dirty="0" err="1" smtClean="0">
                <a:solidFill>
                  <a:srgbClr val="FF0000"/>
                </a:solidFill>
              </a:rPr>
              <a:t>Ползуновские</a:t>
            </a:r>
            <a:r>
              <a:rPr lang="ru-RU" sz="4000" b="1" dirty="0" smtClean="0">
                <a:solidFill>
                  <a:srgbClr val="FF0000"/>
                </a:solidFill>
              </a:rPr>
              <a:t> чтения»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1"/>
            <a:ext cx="4667283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286124"/>
            <a:ext cx="5407463" cy="3571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6"/>
            <a:ext cx="5546724" cy="4160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400" y="2590800"/>
            <a:ext cx="56896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G:\лн\грамоты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42853"/>
            <a:ext cx="1886948" cy="2500330"/>
          </a:xfrm>
          <a:prstGeom prst="rect">
            <a:avLst/>
          </a:prstGeom>
          <a:noFill/>
        </p:spPr>
      </p:pic>
      <p:pic>
        <p:nvPicPr>
          <p:cNvPr id="2050" name="Picture 2" descr="C:\Users\Тема\Desktop\грамоты\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929066"/>
            <a:ext cx="2045911" cy="27860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0"/>
            <a:ext cx="7772400" cy="135729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Межрегиональная с международным участием научно-практическая конференция учащихся и студентов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4" name="Picture 4" descr="G:\конференция\SAM_1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4357686" cy="3268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7"/>
            <a:ext cx="8643998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3" name="Rectangle 3"/>
          <p:cNvSpPr>
            <a:spLocks noGrp="1"/>
          </p:cNvSpPr>
          <p:nvPr>
            <p:ph type="title"/>
          </p:nvPr>
        </p:nvSpPr>
        <p:spPr>
          <a:xfrm>
            <a:off x="1" y="188913"/>
            <a:ext cx="9144000" cy="88263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Готова ли школа к новому?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Или продолжаем «давать знания»?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G:\первые шаги в  науку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80943" cy="4500570"/>
          </a:xfrm>
          <a:prstGeom prst="rect">
            <a:avLst/>
          </a:prstGeom>
          <a:noFill/>
        </p:spPr>
      </p:pic>
      <p:pic>
        <p:nvPicPr>
          <p:cNvPr id="47108" name="Picture 4" descr="G:\первые шаги в  науку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1928826" cy="2783866"/>
          </a:xfrm>
          <a:prstGeom prst="rect">
            <a:avLst/>
          </a:prstGeom>
          <a:noFill/>
        </p:spPr>
      </p:pic>
      <p:pic>
        <p:nvPicPr>
          <p:cNvPr id="47109" name="Picture 5" descr="G:\первые шаги в  науку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000504"/>
            <a:ext cx="1710029" cy="268389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28604"/>
            <a:ext cx="4572032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14753"/>
            <a:ext cx="2357454" cy="3143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7554" y="714357"/>
            <a:ext cx="5357850" cy="15001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Краевой конкурс для одаренных школьников «Будущее Алтая»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3010" name="Picture 2" descr="G:\лн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92" y="285728"/>
            <a:ext cx="2934248" cy="4011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2" name="Picture 4" descr="G:\лн\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786059"/>
            <a:ext cx="5072098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3071813"/>
            <a:ext cx="7772400" cy="1335087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48130" name="Текст 2"/>
          <p:cNvSpPr>
            <a:spLocks noGrp="1"/>
          </p:cNvSpPr>
          <p:nvPr>
            <p:ph type="body" idx="1"/>
          </p:nvPr>
        </p:nvSpPr>
        <p:spPr>
          <a:xfrm>
            <a:off x="4786313" y="785813"/>
            <a:ext cx="4071937" cy="1714500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ru-RU" sz="4000" b="1" smtClean="0">
                <a:solidFill>
                  <a:srgbClr val="002060"/>
                </a:solidFill>
              </a:rPr>
              <a:t>«Малые Ползуновские чтения»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454230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3929090" cy="2945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3857652" cy="2893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760774" cy="2820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3857652" cy="2893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457" y="357166"/>
            <a:ext cx="3810071" cy="285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9157" name="Содержимое 6"/>
          <p:cNvSpPr>
            <a:spLocks noGrp="1"/>
          </p:cNvSpPr>
          <p:nvPr>
            <p:ph idx="1"/>
          </p:nvPr>
        </p:nvSpPr>
        <p:spPr>
          <a:xfrm>
            <a:off x="285750" y="214313"/>
            <a:ext cx="8401050" cy="63579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714751"/>
            <a:ext cx="3929090" cy="2797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5008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5778" name="Picture 2" descr="https://3.downloader.disk.yandex.ru/preview/4989560b83d5b08f7ef7e196eefdeb09/mpfs/zZ1dUI7DdAypG4RJ78Qnp9AgCSnMMvhoCfgSpY9BzQcpZihXRysx8yuAQEgVUBI2kcCFfoWA1bHFuCbJv3HOrg%3D%3D?uid=0&amp;filename=P1030055JPG&amp;disposition=inline&amp;hash=&amp;limit=0&amp;content_type=image%2Fjpeg&amp;size=XXL&amp;cro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221127" cy="3165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s://2.downloader.disk.yandex.ru/preview/d55d0952823e9a1cb4bb391b19869bbb/mpfs/4OC9FsNXdx4bPv_tWLOnfSuyqwgsmPC5s9ohY5iv-dQ8lHcuMH8wrgrYrspwfL9Np49i31ksJ210t8mQ_I6j0Q%3D%3D?uid=0&amp;filename=P1030056JPG&amp;disposition=inline&amp;hash=&amp;limit=0&amp;content_type=image%2Fjpeg&amp;size=XXL&amp;cro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191029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5780" name="Picture 4" descr="https://1.downloader.disk.yandex.ru/preview/11ed97a2761c0ce5652f157225d3aedc/mpfs/3E6xsx-xVVUe5sAV4C6BvJUFe4RS_1nm5Z51RU-Tp33XHV4UW6uNgJAvdNxMl6OXvZ0dkkdaqabNrgSJOQ2Y0w%3D%3D?uid=0&amp;filename=P1030015JPG&amp;disposition=inline&amp;hash=&amp;limit=0&amp;content_type=image%2Fjpeg&amp;size=XXL&amp;cro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4000528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5782" name="Picture 6" descr="https://3.downloader.disk.yandex.ru/preview/44f2de53298b6e9f0e49be0e2b3f1000/mpfs/jijp7vXCr3uHJ_NxmPjb5oxqOfVBTOrk3fc_SWl4nJRxcHshNMulw7cyXBilP6QlYwyuS-s2hvivdtGxWLLQLw%3D%3D?uid=0&amp;filename=P1030051JPG&amp;disposition=inline&amp;hash=&amp;limit=0&amp;content_type=image%2Fjpeg&amp;size=XXL&amp;cro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00438"/>
            <a:ext cx="4143404" cy="3107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1" y="142852"/>
            <a:ext cx="4253309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52"/>
            <a:ext cx="3286148" cy="3075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2463447" cy="328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714752"/>
            <a:ext cx="3786214" cy="2838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исследовательской деятельности является одним из приоритетов современного образования.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практической реализации исследовательского подхода в обучении используются разнообразные формы учебной работы: индивидуальная, групповая, коллективная, фронтальная.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Учащиеся, занимающиеся исследовательской деятельностью, более коммуникабельны и компетентны, активно участвуют в деятельности школьной, районной научно-практических конференций, в конкурсах исследовательских работ разного уровня.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Учебно-исследовательская деятельность требует определенной под готовки как учащегося, так и педагога. В этой совместной работе успех за висит от подготовленности каждого из ее участников.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57166"/>
            <a:ext cx="7615262" cy="4143404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                                    </a:t>
            </a:r>
          </a:p>
          <a:p>
            <a:pPr algn="just">
              <a:buNone/>
            </a:pPr>
            <a:r>
              <a:rPr lang="ru-RU" sz="2400" i="1" dirty="0" smtClean="0"/>
              <a:t>                                         Не существует сколько-нибудь</a:t>
            </a:r>
            <a:endParaRPr lang="ru-RU" sz="2400" dirty="0" smtClean="0"/>
          </a:p>
          <a:p>
            <a:pPr algn="just">
              <a:buNone/>
            </a:pPr>
            <a:r>
              <a:rPr lang="ru-RU" sz="2400" i="1" dirty="0" smtClean="0"/>
              <a:t>                            достоверных тестов на одаренность,</a:t>
            </a:r>
            <a:endParaRPr lang="ru-RU" sz="2400" dirty="0" smtClean="0"/>
          </a:p>
          <a:p>
            <a:pPr algn="just">
              <a:buNone/>
            </a:pPr>
            <a:r>
              <a:rPr lang="ru-RU" sz="2400" i="1" dirty="0" smtClean="0"/>
              <a:t>                            кроме тех, которые проявляются</a:t>
            </a:r>
            <a:endParaRPr lang="ru-RU" sz="2400" dirty="0" smtClean="0"/>
          </a:p>
          <a:p>
            <a:pPr algn="just">
              <a:buNone/>
            </a:pPr>
            <a:r>
              <a:rPr lang="ru-RU" sz="2400" i="1" dirty="0" smtClean="0"/>
              <a:t>                            в результате активного участия</a:t>
            </a:r>
            <a:endParaRPr lang="ru-RU" sz="2400" dirty="0" smtClean="0"/>
          </a:p>
          <a:p>
            <a:pPr algn="just">
              <a:buNone/>
            </a:pPr>
            <a:r>
              <a:rPr lang="ru-RU" sz="2400" i="1" dirty="0" smtClean="0"/>
              <a:t>                            хотя бы в самой маленькой</a:t>
            </a:r>
            <a:endParaRPr lang="ru-RU" sz="2400" dirty="0" smtClean="0"/>
          </a:p>
          <a:p>
            <a:pPr algn="just">
              <a:buNone/>
            </a:pPr>
            <a:r>
              <a:rPr lang="ru-RU" sz="2400" i="1" dirty="0" smtClean="0"/>
              <a:t>                            поисковой исследовательской работе.</a:t>
            </a:r>
            <a:endParaRPr lang="ru-RU" sz="2400" dirty="0" smtClean="0"/>
          </a:p>
          <a:p>
            <a:pPr algn="r">
              <a:buNone/>
            </a:pPr>
            <a:r>
              <a:rPr lang="ru-RU" sz="2400" i="1" dirty="0" smtClean="0"/>
              <a:t>                                                                     А.Н. Колмогоров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657600"/>
            <a:ext cx="4071966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0744"/>
            <a:ext cx="4195762" cy="31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857652" cy="289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42918"/>
            <a:ext cx="3571900" cy="267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19" y="3571876"/>
            <a:ext cx="3864639" cy="289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843808" y="1988840"/>
            <a:ext cx="3600400" cy="208823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Проектно-исследовательская деятельность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23528" y="571480"/>
            <a:ext cx="3534092" cy="128588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личностно ориентирована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292080" y="188640"/>
            <a:ext cx="3672408" cy="223224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характеризуется возрастанием интереса и вовлечённости в работу по мере её выполнения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0" y="2071678"/>
            <a:ext cx="3059832" cy="228601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позволяет реализовать педагогические цели на всех этапах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0" y="4286256"/>
            <a:ext cx="4000496" cy="231109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позволяет учиться на собственном опыте, на реализации конкретного дела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4357686" y="3857628"/>
            <a:ext cx="4606802" cy="25237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приносит удовлетворение ученикам, видящим продукт собственного труда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28604"/>
            <a:ext cx="7848872" cy="1285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Условия успешности исследовательской  деятельности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79512" y="1928802"/>
            <a:ext cx="1872208" cy="2428892"/>
          </a:xfrm>
          <a:prstGeom prst="flowChartPunchedTap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личный интерес учащегося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2195736" y="1928802"/>
            <a:ext cx="2160240" cy="2714644"/>
          </a:xfrm>
          <a:prstGeom prst="flowChartPunchedTap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четкость и конкретность постановки цели проекта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4499992" y="1785926"/>
            <a:ext cx="2160240" cy="2714644"/>
          </a:xfrm>
          <a:prstGeom prst="flowChartPunchedTap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определение планируемых результатов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804248" y="1857364"/>
            <a:ext cx="2088232" cy="2786082"/>
          </a:xfrm>
          <a:prstGeom prst="flowChartPunchedTap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констатация исходных данных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419872" y="24928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835696" y="249289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004048" y="249289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36096" y="24928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308304" y="24928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682089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i="1" dirty="0" smtClean="0">
                <a:solidFill>
                  <a:srgbClr val="002060"/>
                </a:solidFill>
              </a:rPr>
              <a:t>“Мыслить человек начинает тогда,</a:t>
            </a: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 когда у него появляется потребность</a:t>
            </a: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что-то понять”.</a:t>
            </a: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С.Л.Рубинштейн</a:t>
            </a: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endParaRPr lang="ru-RU" sz="4800" dirty="0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ем живут мобильники_ от аккумуляторов до зарядки - Ferra.ru_files\1477620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43188" y="330200"/>
            <a:ext cx="3810000" cy="2781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1027" name="Picture 3" descr="F:\Чем живут мобильники_ от аккумуляторов до зарядки - Ferra.ru_files\147763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5813" y="3440113"/>
            <a:ext cx="3433762" cy="266382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12294" name="Picture 6" descr="F:\Чем живут мобильники_ от аккумуляторов до зарядки - Ferra.ru_files\1477640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46813" y="3444875"/>
            <a:ext cx="1665287" cy="266382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572000" y="3714750"/>
            <a:ext cx="15001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0">
                <a:solidFill>
                  <a:srgbClr val="C00000"/>
                </a:solidFill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-0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392</Words>
  <Application>Microsoft Office PowerPoint</Application>
  <PresentationFormat>Экран (4:3)</PresentationFormat>
  <Paragraphs>180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training-01</vt:lpstr>
      <vt:lpstr>Слайд 1</vt:lpstr>
      <vt:lpstr>Готова ли школа к новому?  Или продолжаем «давать знания»?</vt:lpstr>
      <vt:lpstr>Слайд 3</vt:lpstr>
      <vt:lpstr>Слайд 4</vt:lpstr>
      <vt:lpstr>Слайд 5</vt:lpstr>
      <vt:lpstr>Слайд 6</vt:lpstr>
      <vt:lpstr>Слайд 7</vt:lpstr>
      <vt:lpstr>“Мыслить человек начинает тогда,  когда у него появляется потребность что-то понять”. С.Л.Рубинштейн </vt:lpstr>
      <vt:lpstr>Слайд 9</vt:lpstr>
      <vt:lpstr>Слайд 10</vt:lpstr>
      <vt:lpstr>Слайд 11</vt:lpstr>
      <vt:lpstr>Ежедневное взвешивание портфелей</vt:lpstr>
      <vt:lpstr>Слайд 13</vt:lpstr>
      <vt:lpstr>Давление на плечи учащихся</vt:lpstr>
      <vt:lpstr>Эксперимент</vt:lpstr>
      <vt:lpstr>Слайд 16</vt:lpstr>
      <vt:lpstr>Слайд 17</vt:lpstr>
      <vt:lpstr>Слайд 18</vt:lpstr>
      <vt:lpstr>Межрегиональная с международным участием научно-практическая конференция учащихся и студентов</vt:lpstr>
      <vt:lpstr>Слайд 20</vt:lpstr>
      <vt:lpstr>Слайд 21</vt:lpstr>
      <vt:lpstr>Слайд 22</vt:lpstr>
      <vt:lpstr>Слайд 23</vt:lpstr>
      <vt:lpstr>Слайд 24</vt:lpstr>
      <vt:lpstr>Слайд 25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Тема</cp:lastModifiedBy>
  <cp:revision>60</cp:revision>
  <dcterms:created xsi:type="dcterms:W3CDTF">2012-07-31T13:58:46Z</dcterms:created>
  <dcterms:modified xsi:type="dcterms:W3CDTF">2016-02-17T11:08:15Z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